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7"/>
  </p:notesMasterIdLst>
  <p:sldIdLst>
    <p:sldId id="268" r:id="rId4"/>
    <p:sldId id="257" r:id="rId5"/>
    <p:sldId id="258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71" r:id="rId15"/>
    <p:sldId id="273" r:id="rId16"/>
  </p:sldIdLst>
  <p:sldSz cx="14630400" cy="8229600"/>
  <p:notesSz cx="8229600" cy="14630400"/>
  <p:embeddedFontLst>
    <p:embeddedFont>
      <p:font typeface="DM Sans Medium" panose="020B0604020202020204" charset="0"/>
      <p:regular r:id="rId18"/>
    </p:embeddedFont>
    <p:embeddedFont>
      <p:font typeface="Inter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69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5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12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7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0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1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2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4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4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77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77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0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59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21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901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2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59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53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67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3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5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2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9696" y="2199594"/>
            <a:ext cx="4179642" cy="129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1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2E3C4E"/>
                </a:solidFill>
                <a:effectLst/>
                <a:uLnTx/>
                <a:uFillTx/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تصميم بوابة دفع آمنة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041985" y="4109014"/>
            <a:ext cx="7257326" cy="31946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ar-SY" dirty="0" smtClean="0"/>
              <a:t>تقديم</a:t>
            </a:r>
          </a:p>
          <a:p>
            <a:pPr marL="0" indent="0" algn="ctr" rtl="1">
              <a:buNone/>
            </a:pPr>
            <a:r>
              <a:rPr lang="ar-SY" b="1" dirty="0" smtClean="0"/>
              <a:t>اسماعيل عباس</a:t>
            </a:r>
          </a:p>
          <a:p>
            <a:pPr marL="0" indent="0" algn="ctr" rtl="1">
              <a:buNone/>
            </a:pPr>
            <a:r>
              <a:rPr lang="ar-SY" dirty="0" smtClean="0"/>
              <a:t>إشراف</a:t>
            </a:r>
          </a:p>
          <a:p>
            <a:pPr marL="0" indent="0" algn="ctr" rtl="1">
              <a:buNone/>
            </a:pPr>
            <a:endParaRPr lang="ar-SY" dirty="0" smtClean="0"/>
          </a:p>
        </p:txBody>
      </p:sp>
      <p:pic>
        <p:nvPicPr>
          <p:cNvPr id="11" name="Picture 10" descr="Hiast logo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5760720" y="336857"/>
            <a:ext cx="1062990" cy="12496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69517" y="336857"/>
            <a:ext cx="4624552" cy="1709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b="1" dirty="0" smtClean="0"/>
              <a:t>الجمهورية العربية السورية</a:t>
            </a:r>
          </a:p>
          <a:p>
            <a:pPr algn="r" rtl="1">
              <a:lnSpc>
                <a:spcPct val="150000"/>
              </a:lnSpc>
            </a:pPr>
            <a:r>
              <a:rPr lang="ar-SY" b="1" dirty="0" smtClean="0"/>
              <a:t>المعهد العالي للعلوم التطبيقية والتكنولوجيا</a:t>
            </a:r>
          </a:p>
          <a:p>
            <a:pPr algn="r" rtl="1">
              <a:lnSpc>
                <a:spcPct val="150000"/>
              </a:lnSpc>
            </a:pPr>
            <a:r>
              <a:rPr lang="ar-SY" b="1" dirty="0" smtClean="0"/>
              <a:t>قسم النظم المعلوماتية / الشبكات ونظم التشغيل</a:t>
            </a:r>
          </a:p>
          <a:p>
            <a:pPr algn="r" rtl="1">
              <a:lnSpc>
                <a:spcPct val="150000"/>
              </a:lnSpc>
            </a:pPr>
            <a:r>
              <a:rPr lang="ar-SY" b="1" dirty="0" smtClean="0"/>
              <a:t>العام الدراسي 2024/2025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413523"/>
              </p:ext>
            </p:extLst>
          </p:nvPr>
        </p:nvGraphicFramePr>
        <p:xfrm>
          <a:off x="6474372" y="5993422"/>
          <a:ext cx="6390290" cy="48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5145">
                  <a:extLst>
                    <a:ext uri="{9D8B030D-6E8A-4147-A177-3AD203B41FA5}">
                      <a16:colId xmlns:a16="http://schemas.microsoft.com/office/drawing/2014/main" val="1299884695"/>
                    </a:ext>
                  </a:extLst>
                </a:gridCol>
                <a:gridCol w="3195145">
                  <a:extLst>
                    <a:ext uri="{9D8B030D-6E8A-4147-A177-3AD203B41FA5}">
                      <a16:colId xmlns:a16="http://schemas.microsoft.com/office/drawing/2014/main" val="3125505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rtl="1">
                        <a:buNone/>
                      </a:pPr>
                      <a:r>
                        <a:rPr lang="ar-SY" sz="3200" b="1" dirty="0" smtClean="0"/>
                        <a:t>م.مفيد دوزكنجي</a:t>
                      </a:r>
                      <a:endParaRPr lang="ar-SY" sz="3200" b="1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indent="0" algn="ctr" rtl="1">
                        <a:buNone/>
                      </a:pPr>
                      <a:r>
                        <a:rPr lang="ar-SY" sz="3200" b="1" dirty="0" smtClean="0"/>
                        <a:t>د.حسين خيو</a:t>
                      </a:r>
                      <a:endParaRPr lang="ar-SY" sz="32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9764422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651" y="6790261"/>
            <a:ext cx="2467319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3060" y="690947"/>
            <a:ext cx="8413671" cy="58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2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8646" y="1849821"/>
            <a:ext cx="6467118" cy="294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الجداول الأساسية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3669" y="2434172"/>
            <a:ext cx="6272093" cy="60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بيانات المستخدم (userId, Email, phoneNumber, currentChallenge, challengeCreated).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3669" y="3150899"/>
            <a:ext cx="6272093" cy="301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Role: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أدوار المستخدمين (roleId, roleName).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3669" y="3565713"/>
            <a:ext cx="6272093" cy="301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Account: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تفاصيل الحسابات (accountId, balance,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3669" y="4019013"/>
            <a:ext cx="6272093" cy="60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Passkey: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بيانات المفاتيح الأمنية (passkeyId, publicKey,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3669" y="4774227"/>
            <a:ext cx="6272093" cy="60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Phone: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معلومات الهاتف (phoneId, deviceToken, userId) لإشعارات المستخدم.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3669" y="5490953"/>
            <a:ext cx="6272093" cy="301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UserRole: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يربط المستخدمين بالأدوار (userId, roleId).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3669" y="5905767"/>
            <a:ext cx="6272093" cy="301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Card: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بيانات البطاقات (cardId, cardNumber,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3669" y="6359068"/>
            <a:ext cx="6272093" cy="603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PendingPayment: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تفاصيل المدفوعات المعلقة (id, amount, status, reference, userId, cardId).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2258" y="1849820"/>
            <a:ext cx="6272094" cy="432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00"/>
              </a:lnSpc>
              <a:buNone/>
            </a:pPr>
            <a:r>
              <a:rPr lang="en-US" sz="2000" b="1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العلاقات</a:t>
            </a:r>
            <a:r>
              <a:rPr lang="en-US" sz="2000" b="1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بين</a:t>
            </a:r>
            <a:r>
              <a:rPr lang="en-US" sz="2000" b="1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الجداول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2257" y="2396547"/>
            <a:ext cx="6272093" cy="308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Account: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مستخدم لديه حساب واحد (عبر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2257" y="2818981"/>
            <a:ext cx="6272093" cy="308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Passkey: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مستخدم لديه عدة مفاتيح أمان (عبر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2257" y="3279901"/>
            <a:ext cx="6272093" cy="61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Phone: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مستخدم يمكن أن يكون لديه عدة أجهزة هاتف (عبر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82257" y="4042734"/>
            <a:ext cx="6272093" cy="61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UserRole: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يحدد أدوار المستخدمين (عبر userId و roleId).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82257" y="4767082"/>
            <a:ext cx="6272093" cy="308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Card: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مستخدم يمكن أن يمتلك عدة بطاقات (عبر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82257" y="5228002"/>
            <a:ext cx="6272093" cy="61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PendingPayment: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مستخدم يمكن أن يكون لديه عدة مدفوعات معلقة (عبر userId).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82257" y="5990835"/>
            <a:ext cx="6272093" cy="61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Card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20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PendingPayment:</a:t>
            </a: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دفعة معلقة ترتبط ببطاقة واحدة (عبر cardId).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83669" y="7315110"/>
            <a:ext cx="13063061" cy="301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تضمن هذه البنية القوية إدارة فعالة للحسابات، المصادقة الآمنة، وتتبع المدفوعات لتقديم خدمة مصرفية موثوقة.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88645" y="0"/>
            <a:ext cx="13167360" cy="137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54864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5200"/>
              </a:lnSpc>
            </a:pPr>
            <a:r>
              <a:rPr lang="en-US" sz="5400" dirty="0" err="1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شرح</a:t>
            </a:r>
            <a:r>
              <a:rPr lang="en-US" sz="54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جداول</a:t>
            </a:r>
            <a:r>
              <a:rPr lang="en-US" sz="54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قواعد</a:t>
            </a:r>
            <a:r>
              <a:rPr lang="en-US" sz="54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البيانات</a:t>
            </a:r>
            <a:r>
              <a:rPr lang="en-US" sz="54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لتطبيق</a:t>
            </a:r>
            <a:r>
              <a:rPr lang="en-US" sz="54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البنك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291" y="7598844"/>
            <a:ext cx="2391109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dirty="0" err="1"/>
              <a:t>الأدوات</a:t>
            </a:r>
            <a:r>
              <a:rPr dirty="0"/>
              <a:t> </a:t>
            </a:r>
            <a:r>
              <a:rPr dirty="0" err="1"/>
              <a:t>والتقنيات</a:t>
            </a:r>
            <a:r>
              <a:rPr dirty="0"/>
              <a:t> </a:t>
            </a:r>
            <a:r>
              <a:rPr dirty="0" err="1"/>
              <a:t>المستخدمة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786" y="1848310"/>
            <a:ext cx="13032827" cy="621255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 algn="just"/>
            <a:r>
              <a:rPr lang="en-US" b="1" dirty="0"/>
              <a:t>Flutter</a:t>
            </a:r>
          </a:p>
          <a:p>
            <a:pPr marL="0" indent="0" algn="just" rtl="1">
              <a:buNone/>
            </a:pPr>
            <a:r>
              <a:rPr lang="ar-SY" dirty="0"/>
              <a:t>تم استخدامه لتطوير التطبيق على </a:t>
            </a:r>
            <a:r>
              <a:rPr lang="en-GB" dirty="0" smtClean="0"/>
              <a:t> </a:t>
            </a:r>
            <a:r>
              <a:rPr lang="en-US" dirty="0" smtClean="0"/>
              <a:t>Android </a:t>
            </a:r>
            <a:r>
              <a:rPr lang="ar-SY" dirty="0" smtClean="0"/>
              <a:t>و</a:t>
            </a:r>
            <a:r>
              <a:rPr lang="en-GB" dirty="0" smtClean="0"/>
              <a:t> </a:t>
            </a:r>
            <a:r>
              <a:rPr lang="en-US" dirty="0" smtClean="0"/>
              <a:t>iOS </a:t>
            </a:r>
            <a:r>
              <a:rPr lang="ar-SY" dirty="0"/>
              <a:t>من خلال كود </a:t>
            </a:r>
            <a:r>
              <a:rPr lang="ar-SY" dirty="0" smtClean="0"/>
              <a:t>موحد.</a:t>
            </a:r>
            <a:endParaRPr lang="en-GB" dirty="0" smtClean="0"/>
          </a:p>
          <a:p>
            <a:pPr marL="0" indent="0" algn="just" rtl="1">
              <a:buNone/>
            </a:pPr>
            <a:r>
              <a:rPr lang="ar-SY" dirty="0" smtClean="0"/>
              <a:t>يوفر </a:t>
            </a:r>
            <a:r>
              <a:rPr lang="ar-SY" dirty="0"/>
              <a:t>تجربة مستخدم سلسة وأداء عالي بفضل ميزة </a:t>
            </a:r>
            <a:r>
              <a:rPr lang="en-US" dirty="0"/>
              <a:t>Hot Reload، </a:t>
            </a:r>
            <a:r>
              <a:rPr lang="ar-SY" dirty="0"/>
              <a:t>ويختصر وقت التطوير مقارنةً بتطوير تطبيقين منفصلين.</a:t>
            </a:r>
          </a:p>
          <a:p>
            <a:pPr algn="just"/>
            <a:r>
              <a:rPr lang="en-US" b="1" dirty="0" smtClean="0"/>
              <a:t>Node.js</a:t>
            </a:r>
            <a:endParaRPr lang="en-US" b="1" dirty="0"/>
          </a:p>
          <a:p>
            <a:pPr marL="0" indent="0" algn="just" rtl="1">
              <a:buNone/>
            </a:pPr>
            <a:r>
              <a:rPr lang="ar-SY" dirty="0"/>
              <a:t>اعتمدنا عليه لبناء خادم الموقع التجاري باستخدام </a:t>
            </a:r>
            <a:r>
              <a:rPr lang="en-US" dirty="0" smtClean="0"/>
              <a:t>JavaScript.</a:t>
            </a:r>
          </a:p>
          <a:p>
            <a:pPr marL="0" indent="0" algn="just" rtl="1">
              <a:buNone/>
            </a:pPr>
            <a:r>
              <a:rPr lang="ar-SY" dirty="0" smtClean="0"/>
              <a:t>يوفّر </a:t>
            </a:r>
            <a:r>
              <a:rPr lang="ar-SY" dirty="0"/>
              <a:t>أداءً عاليًا في التعامل مع الطلبات المتزامنة بفضل طبيعته غير المتزامنة </a:t>
            </a:r>
            <a:r>
              <a:rPr lang="en-US" dirty="0" smtClean="0"/>
              <a:t>non-blocking، </a:t>
            </a:r>
            <a:r>
              <a:rPr lang="ar-SY" dirty="0"/>
              <a:t>مما يجعله أنسب من </a:t>
            </a:r>
            <a:r>
              <a:rPr lang="en-GB" dirty="0" smtClean="0"/>
              <a:t> </a:t>
            </a:r>
            <a:r>
              <a:rPr lang="en-US" dirty="0" smtClean="0"/>
              <a:t>PHP </a:t>
            </a:r>
            <a:r>
              <a:rPr lang="ar-SY" dirty="0"/>
              <a:t>أو </a:t>
            </a:r>
            <a:r>
              <a:rPr lang="en-US" dirty="0"/>
              <a:t>Java </a:t>
            </a:r>
            <a:r>
              <a:rPr lang="ar-SY" dirty="0"/>
              <a:t>في هذا السياق.</a:t>
            </a:r>
          </a:p>
          <a:p>
            <a:pPr algn="just"/>
            <a:r>
              <a:rPr lang="en-US" b="1" dirty="0" smtClean="0"/>
              <a:t>Socket.IO</a:t>
            </a:r>
            <a:endParaRPr lang="en-US" b="1" dirty="0"/>
          </a:p>
          <a:p>
            <a:pPr marL="0" indent="0" algn="just" rtl="1">
              <a:buNone/>
            </a:pPr>
            <a:r>
              <a:rPr lang="ar-SY" dirty="0"/>
              <a:t>استُخدم لإنشاء اتصال لحظي </a:t>
            </a:r>
            <a:r>
              <a:rPr lang="en-GB" dirty="0" smtClean="0"/>
              <a:t> </a:t>
            </a:r>
            <a:r>
              <a:rPr lang="en-US" dirty="0" smtClean="0"/>
              <a:t>real-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ar-SY" dirty="0"/>
              <a:t>بين العميل </a:t>
            </a:r>
            <a:r>
              <a:rPr lang="ar-SY" dirty="0" smtClean="0"/>
              <a:t>والخادم.</a:t>
            </a:r>
            <a:endParaRPr lang="en-GB" dirty="0" smtClean="0"/>
          </a:p>
          <a:p>
            <a:pPr marL="0" indent="0" algn="just" rtl="1">
              <a:buNone/>
            </a:pPr>
            <a:r>
              <a:rPr lang="ar-SY" dirty="0" smtClean="0"/>
              <a:t>يُفضل </a:t>
            </a:r>
            <a:r>
              <a:rPr lang="ar-SY" dirty="0"/>
              <a:t>على الطرق التقليدية مثل </a:t>
            </a:r>
            <a:r>
              <a:rPr lang="en-GB" dirty="0" smtClean="0"/>
              <a:t> </a:t>
            </a:r>
            <a:r>
              <a:rPr lang="en-US" dirty="0" smtClean="0"/>
              <a:t>polling </a:t>
            </a:r>
            <a:r>
              <a:rPr lang="ar-SY" dirty="0"/>
              <a:t>لأنه يوفّر سرعة أكبر وتقليلًا في استهلاك الموارد.</a:t>
            </a:r>
          </a:p>
          <a:p>
            <a:pPr algn="just"/>
            <a:r>
              <a:rPr lang="en-US" b="1" dirty="0" smtClean="0"/>
              <a:t>Firebase</a:t>
            </a:r>
            <a:endParaRPr lang="en-US" b="1" dirty="0"/>
          </a:p>
          <a:p>
            <a:pPr marL="0" indent="0" algn="just" rtl="1">
              <a:buNone/>
            </a:pPr>
            <a:r>
              <a:rPr lang="ar-SY" dirty="0"/>
              <a:t>تم استخدام </a:t>
            </a:r>
            <a:r>
              <a:rPr lang="en-GB" dirty="0" smtClean="0"/>
              <a:t> </a:t>
            </a:r>
            <a:r>
              <a:rPr lang="en-US" dirty="0" smtClean="0"/>
              <a:t>FCM </a:t>
            </a:r>
            <a:r>
              <a:rPr lang="ar-SY" dirty="0"/>
              <a:t>لإرسال إشعارات فورية ومزامنة البيانات </a:t>
            </a:r>
            <a:r>
              <a:rPr lang="ar-SY" dirty="0" smtClean="0"/>
              <a:t>لحظيًا.</a:t>
            </a:r>
            <a:endParaRPr lang="en-GB" dirty="0" smtClean="0"/>
          </a:p>
          <a:p>
            <a:pPr marL="0" indent="0" algn="just" rtl="1">
              <a:buNone/>
            </a:pPr>
            <a:r>
              <a:rPr lang="ar-SY" dirty="0" smtClean="0"/>
              <a:t>تفوقت </a:t>
            </a:r>
            <a:r>
              <a:rPr lang="ar-SY" dirty="0"/>
              <a:t>على بدائل مثل </a:t>
            </a:r>
            <a:r>
              <a:rPr lang="en-GB" dirty="0" smtClean="0"/>
              <a:t> </a:t>
            </a:r>
            <a:r>
              <a:rPr lang="en-US" dirty="0" err="1" smtClean="0"/>
              <a:t>OneSignal</a:t>
            </a:r>
            <a:r>
              <a:rPr lang="en-US" dirty="0" smtClean="0"/>
              <a:t> </a:t>
            </a:r>
            <a:r>
              <a:rPr lang="ar-SY" dirty="0"/>
              <a:t>بفضل تكاملها العميق مع </a:t>
            </a:r>
            <a:r>
              <a:rPr lang="en-GB" dirty="0" smtClean="0"/>
              <a:t> </a:t>
            </a:r>
            <a:r>
              <a:rPr lang="en-US" dirty="0" smtClean="0"/>
              <a:t>Google  </a:t>
            </a:r>
            <a:r>
              <a:rPr lang="ar-SY" dirty="0" smtClean="0"/>
              <a:t>و</a:t>
            </a:r>
            <a:r>
              <a:rPr lang="en-GB" dirty="0" smtClean="0"/>
              <a:t> </a:t>
            </a:r>
            <a:r>
              <a:rPr lang="en-US" dirty="0" smtClean="0"/>
              <a:t>Flutter  </a:t>
            </a:r>
            <a:r>
              <a:rPr lang="ar-SY" dirty="0" smtClean="0"/>
              <a:t>ودعمها </a:t>
            </a:r>
            <a:r>
              <a:rPr lang="ar-SY" dirty="0"/>
              <a:t>العالي للأمان والمصادقة.</a:t>
            </a:r>
          </a:p>
          <a:p>
            <a:pPr algn="just"/>
            <a:r>
              <a:rPr lang="en-US" b="1" dirty="0" smtClean="0"/>
              <a:t>RSA</a:t>
            </a:r>
          </a:p>
          <a:p>
            <a:pPr marL="0" indent="0" algn="just" rtl="1">
              <a:buNone/>
            </a:pPr>
            <a:r>
              <a:rPr lang="ar-SY" dirty="0" smtClean="0"/>
              <a:t>استُخدمت </a:t>
            </a:r>
            <a:r>
              <a:rPr lang="ar-SY" dirty="0"/>
              <a:t>لتأمين تبادل المعلومات باستخدام مفاتيح عامة </a:t>
            </a:r>
            <a:r>
              <a:rPr lang="ar-SY" dirty="0" smtClean="0"/>
              <a:t>وخاصة.</a:t>
            </a:r>
            <a:endParaRPr lang="en-GB" dirty="0" smtClean="0"/>
          </a:p>
          <a:p>
            <a:pPr marL="0" indent="0" algn="just" rtl="1">
              <a:buNone/>
            </a:pPr>
            <a:r>
              <a:rPr lang="ar-SY" dirty="0" smtClean="0"/>
              <a:t>تعتبر </a:t>
            </a:r>
            <a:r>
              <a:rPr lang="ar-SY" dirty="0"/>
              <a:t>أكثر أمانًا من التشفير </a:t>
            </a:r>
            <a:r>
              <a:rPr lang="ar-SY" dirty="0" smtClean="0"/>
              <a:t>المتماثل</a:t>
            </a:r>
            <a:r>
              <a:rPr lang="en-GB" dirty="0" smtClean="0"/>
              <a:t> </a:t>
            </a:r>
            <a:r>
              <a:rPr lang="ar-SY" dirty="0" smtClean="0"/>
              <a:t>مثل </a:t>
            </a:r>
            <a:r>
              <a:rPr lang="en-US" dirty="0" smtClean="0"/>
              <a:t>AES </a:t>
            </a:r>
            <a:r>
              <a:rPr lang="ar-SY" dirty="0"/>
              <a:t>عند تبادل البيانات الحساسة بين الأنظمة المختلفة.</a:t>
            </a:r>
          </a:p>
          <a:p>
            <a:pPr algn="just"/>
            <a:r>
              <a:rPr lang="en-US" b="1" dirty="0" smtClean="0"/>
              <a:t>Passkey (</a:t>
            </a:r>
            <a:r>
              <a:rPr lang="en-US" b="1" dirty="0" err="1" smtClean="0"/>
              <a:t>WebAuthn</a:t>
            </a:r>
            <a:r>
              <a:rPr lang="en-US" b="1" dirty="0" smtClean="0"/>
              <a:t>)</a:t>
            </a:r>
          </a:p>
          <a:p>
            <a:pPr marL="0" indent="0" algn="just" rtl="1">
              <a:buNone/>
            </a:pPr>
            <a:r>
              <a:rPr lang="ar-SY" dirty="0" smtClean="0"/>
              <a:t>اعتمدنا </a:t>
            </a:r>
            <a:r>
              <a:rPr lang="en-GB" dirty="0" smtClean="0"/>
              <a:t> </a:t>
            </a:r>
            <a:r>
              <a:rPr lang="en-US" dirty="0" smtClean="0"/>
              <a:t>Passkey  </a:t>
            </a:r>
            <a:r>
              <a:rPr lang="ar-SY" dirty="0" smtClean="0"/>
              <a:t>للمصادقة بدون كلمات مرور باستخدام بصمة الإصبع.</a:t>
            </a:r>
            <a:endParaRPr lang="en-GB" dirty="0" smtClean="0"/>
          </a:p>
          <a:p>
            <a:pPr marL="0" indent="0" algn="just" rtl="1">
              <a:buNone/>
            </a:pPr>
            <a:r>
              <a:rPr lang="ar-SY" dirty="0" smtClean="0"/>
              <a:t>يوفّر أمانًا أعلى من </a:t>
            </a:r>
            <a:r>
              <a:rPr lang="en-US" dirty="0" smtClean="0"/>
              <a:t>OTP </a:t>
            </a:r>
            <a:r>
              <a:rPr lang="ar-SY" dirty="0" smtClean="0"/>
              <a:t>التقليدي، ومقاوم لهجمات التصيد، ويدعم تجربة مستخدم أفضل.</a:t>
            </a:r>
          </a:p>
          <a:p>
            <a:pPr algn="just"/>
            <a:r>
              <a:rPr lang="en-US" b="1" dirty="0" smtClean="0"/>
              <a:t>Google </a:t>
            </a:r>
            <a:r>
              <a:rPr lang="en-US" b="1" dirty="0"/>
              <a:t>Authenticator</a:t>
            </a:r>
          </a:p>
          <a:p>
            <a:pPr marL="0" indent="0" algn="just" rtl="1">
              <a:buNone/>
            </a:pPr>
            <a:r>
              <a:rPr lang="ar-SY" dirty="0"/>
              <a:t>يُستخدم في استرداد الحساب في حال فقدان الجهاز أو </a:t>
            </a:r>
            <a:r>
              <a:rPr lang="ar-SY" dirty="0" smtClean="0"/>
              <a:t>المفتاح.</a:t>
            </a:r>
            <a:endParaRPr lang="en-GB" dirty="0" smtClean="0"/>
          </a:p>
          <a:p>
            <a:pPr marL="0" indent="0" algn="just" rtl="1">
              <a:buNone/>
            </a:pPr>
            <a:r>
              <a:rPr lang="ar-SY" dirty="0" smtClean="0"/>
              <a:t>تم </a:t>
            </a:r>
            <a:r>
              <a:rPr lang="ar-SY" dirty="0"/>
              <a:t>تفضيله بسبب اعتماده على خوارزمية </a:t>
            </a:r>
            <a:r>
              <a:rPr lang="en-US" dirty="0"/>
              <a:t>TOTP </a:t>
            </a:r>
            <a:r>
              <a:rPr lang="ar-SY" dirty="0"/>
              <a:t>القياسية وسهولة الدمج مع تطبيقات المصادقة الثنائية (2</a:t>
            </a:r>
            <a:r>
              <a:rPr lang="en-US" dirty="0"/>
              <a:t>FA).</a:t>
            </a:r>
          </a:p>
        </p:txBody>
      </p:sp>
    </p:spTree>
    <p:extLst>
      <p:ext uri="{BB962C8B-B14F-4D97-AF65-F5344CB8AC3E}">
        <p14:creationId xmlns:p14="http://schemas.microsoft.com/office/powerpoint/2010/main" val="18397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ar-SY" dirty="0">
                <a:solidFill>
                  <a:schemeClr val="dk1"/>
                </a:solidFill>
              </a:rPr>
              <a:t>آليات التنفيذ والتكويد البرمجي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67" y="1708523"/>
            <a:ext cx="13783266" cy="623578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 algn="just" rtl="1">
              <a:buNone/>
            </a:pPr>
            <a:endParaRPr lang="ar-S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1"/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يتم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إرسال طلب الدفع من الموقع إلى خادم البنك باستخدام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مشفر.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1"/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يُفتح اتصال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WebSocket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 لمتابعة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النتيجة لحظيًا من طرف الموقع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والبنك.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1"/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يُرسل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إشعار إلى تطبيق الهاتف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عبر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Firebase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FCM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 لتأكيد العملية.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1"/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عند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فتح التطبيق، يتم طلب توقيع التحدي المرسل من البنك باستخدام المفتاح الخاص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المشفّر بتقنية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1"/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يتم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توقيع التحدي بعد التحقق من البصمة وإرسال النتيجة للبنك، ثم تُرسل بدورها للموقع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التجاري.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1"/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يعتمد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الموقع على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نمط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MVC 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 والتطبيق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على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r>
              <a:rPr lang="ar-SY" dirty="0" smtClean="0">
                <a:latin typeface="Arial" panose="020B0604020202020204" pitchFamily="34" charset="0"/>
                <a:cs typeface="Arial" panose="020B0604020202020204" pitchFamily="34" charset="0"/>
              </a:rPr>
              <a:t> لتنظيم </a:t>
            </a:r>
            <a:r>
              <a:rPr lang="ar-SY" dirty="0">
                <a:latin typeface="Arial" panose="020B0604020202020204" pitchFamily="34" charset="0"/>
                <a:cs typeface="Arial" panose="020B0604020202020204" pitchFamily="34" charset="0"/>
              </a:rPr>
              <a:t>الكود وتسهيل الصيانة.</a:t>
            </a:r>
          </a:p>
          <a:p>
            <a:pPr marL="0" indent="0" algn="just" rtl="1"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6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ar-SY" dirty="0">
                <a:solidFill>
                  <a:schemeClr val="dk1"/>
                </a:solidFill>
              </a:rPr>
              <a:t>الاختبارات والخوارزميات والبنى البرمجية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83302"/>
            <a:ext cx="13167360" cy="5431156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 rtl="1"/>
            <a:r>
              <a:rPr lang="ar-SY" dirty="0" smtClean="0"/>
              <a:t>تم </a:t>
            </a:r>
            <a:r>
              <a:rPr lang="ar-SY" dirty="0"/>
              <a:t>اختبار النظام على سيناريوهات متنوعة: الموافقة، فشل المصادقة، واسترداد </a:t>
            </a:r>
            <a:r>
              <a:rPr lang="ar-SY" dirty="0" smtClean="0"/>
              <a:t>الحساب</a:t>
            </a:r>
            <a:r>
              <a:rPr lang="ar-SY" dirty="0" smtClean="0"/>
              <a:t>.</a:t>
            </a:r>
            <a:endParaRPr lang="ar-SY" dirty="0"/>
          </a:p>
          <a:p>
            <a:pPr algn="just" rtl="1"/>
            <a:r>
              <a:rPr lang="ar-SY" dirty="0" smtClean="0"/>
              <a:t>تم </a:t>
            </a:r>
            <a:r>
              <a:rPr lang="ar-SY" dirty="0"/>
              <a:t>استخدام </a:t>
            </a:r>
            <a:r>
              <a:rPr lang="en-US" dirty="0"/>
              <a:t>RSA </a:t>
            </a:r>
            <a:r>
              <a:rPr lang="ar-SY" dirty="0" smtClean="0"/>
              <a:t> لتوليد </a:t>
            </a:r>
            <a:r>
              <a:rPr lang="ar-SY" dirty="0"/>
              <a:t>وتوقيع التحديات بين التطبيق والبنك، مما يضمن أمان عالي </a:t>
            </a:r>
            <a:r>
              <a:rPr lang="ar-SY" dirty="0" smtClean="0"/>
              <a:t>للبيانات.</a:t>
            </a:r>
            <a:endParaRPr lang="ar-SY" dirty="0"/>
          </a:p>
          <a:p>
            <a:pPr algn="just" rtl="1"/>
            <a:r>
              <a:rPr lang="ar-SY" dirty="0" smtClean="0"/>
              <a:t>نظام </a:t>
            </a:r>
            <a:r>
              <a:rPr lang="ar-SY" dirty="0"/>
              <a:t>استرداد الحساب يعتمد على </a:t>
            </a:r>
            <a:r>
              <a:rPr lang="ar-SY" dirty="0" smtClean="0"/>
              <a:t>رموز</a:t>
            </a:r>
            <a:r>
              <a:rPr lang="en-GB" dirty="0" smtClean="0"/>
              <a:t> </a:t>
            </a:r>
            <a:r>
              <a:rPr lang="en-US" dirty="0" smtClean="0"/>
              <a:t>Google </a:t>
            </a:r>
            <a:r>
              <a:rPr lang="en-US" dirty="0"/>
              <a:t>Authenticator </a:t>
            </a:r>
            <a:r>
              <a:rPr lang="ar-SY" dirty="0"/>
              <a:t>باستخدام </a:t>
            </a:r>
            <a:r>
              <a:rPr lang="en-GB" dirty="0" smtClean="0"/>
              <a:t>  </a:t>
            </a:r>
            <a:r>
              <a:rPr lang="ar-SY" dirty="0" smtClean="0"/>
              <a:t>  </a:t>
            </a:r>
            <a:r>
              <a:rPr lang="en-US" dirty="0" smtClean="0"/>
              <a:t>TOTP </a:t>
            </a:r>
            <a:r>
              <a:rPr lang="ar-SY" dirty="0"/>
              <a:t>لضمان التحقق</a:t>
            </a:r>
            <a:r>
              <a:rPr lang="ar-SY" dirty="0" smtClean="0"/>
              <a:t>.</a:t>
            </a:r>
          </a:p>
          <a:p>
            <a:pPr algn="just" rtl="1"/>
            <a:r>
              <a:rPr lang="en-US" dirty="0" smtClean="0"/>
              <a:t>Flutter </a:t>
            </a:r>
            <a:r>
              <a:rPr lang="en-US" dirty="0"/>
              <a:t>+ Bloc </a:t>
            </a:r>
            <a:r>
              <a:rPr lang="ar-SY" dirty="0" smtClean="0"/>
              <a:t> لإدارة </a:t>
            </a:r>
            <a:r>
              <a:rPr lang="ar-SY" dirty="0"/>
              <a:t>الحالة مع فصل العرض عن المنطق في </a:t>
            </a:r>
            <a:r>
              <a:rPr lang="ar-SY" dirty="0" smtClean="0"/>
              <a:t>التطبيق.</a:t>
            </a:r>
            <a:endParaRPr lang="ar-SY" dirty="0"/>
          </a:p>
          <a:p>
            <a:pPr algn="just" rtl="1"/>
            <a:r>
              <a:rPr lang="ar-SY" dirty="0" smtClean="0"/>
              <a:t>الموقع </a:t>
            </a:r>
            <a:r>
              <a:rPr lang="ar-SY" dirty="0"/>
              <a:t>يعمل بـ </a:t>
            </a:r>
            <a:r>
              <a:rPr lang="en-GB" dirty="0" smtClean="0"/>
              <a:t> </a:t>
            </a:r>
            <a:r>
              <a:rPr lang="en-US" dirty="0" smtClean="0"/>
              <a:t>MVC </a:t>
            </a:r>
            <a:r>
              <a:rPr lang="ar-SY" dirty="0"/>
              <a:t>لتنظيم التعامل مع البيانات، العروض، والمنطق البرمجي.</a:t>
            </a:r>
          </a:p>
          <a:p>
            <a:pPr algn="just" rtl="1"/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40232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308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الهدف من المشروع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707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يهدف المشروع إلى </a:t>
            </a:r>
            <a:r>
              <a:rPr lang="en-US" sz="1750" dirty="0">
                <a:solidFill>
                  <a:srgbClr val="5E98F1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تصميم نظام دفع إلكتروني متكامل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يعتمد على أحدث خوارزميات المصادقة لضمان أقصى درجات الأمان والسهولة. يرتكز النظام على تقنيات متطورة لتقديم تجربة دفع سلسة ومحمية.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640252" y="3791903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9F8F5"/>
          </a:solidFill>
          <a:ln/>
        </p:spPr>
      </p:sp>
      <p:sp>
        <p:nvSpPr>
          <p:cNvPr id="5" name="Shape 3"/>
          <p:cNvSpPr/>
          <p:nvPr/>
        </p:nvSpPr>
        <p:spPr>
          <a:xfrm>
            <a:off x="9640252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6" name="Shape 4"/>
          <p:cNvSpPr/>
          <p:nvPr/>
        </p:nvSpPr>
        <p:spPr>
          <a:xfrm>
            <a:off x="11398151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343" y="3621881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44081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المصادقة الحديثة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97547" y="48492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استخدام تقنيات مصادقة متقدمة مثل 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Passkey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لتعزيز الأمان وتقليل الاعتماد على كلمات المرور التقليدية، مما يوفر طبقة حماية إضافية ضد الاحتيال.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17081" y="3791903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5217081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979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71" y="3621881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320909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الإشعارات الفورية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74375" y="484929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إرسال إشعارات دفع فورية ومباشرة للمستخدم على جهازه، تتيح له 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الموافقة أو الرفض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السريع للمعاملة، مما يزيد من الشفافية والتحكم في المدفوعات.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793909" y="3791903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9F8F5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909" y="37614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8" name="Shape 14"/>
          <p:cNvSpPr/>
          <p:nvPr/>
        </p:nvSpPr>
        <p:spPr>
          <a:xfrm>
            <a:off x="2551807" y="3451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99" y="3621881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897737" y="4358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تعزيز الأمان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1051203" y="4849297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بناء نظام يعتمد على 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أفضل الممارسات الأمنية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في مجال المدفوعات الإلكترونية، لضمان حماية بيانات المستخدمين ومعلوماتهم المالية الحساسة من أي تهديدات محتملة.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721" y="7467494"/>
            <a:ext cx="3105583" cy="762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902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متطلبات النظام الأساسية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65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تتضمن عملية الدفع الآمنة عدة خطوات متتالية تضمن تجربة مستخدم سلسة وموثوقة، مع التركيز على الأمان والمصادقة الفعالة.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400211" y="3023354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10199013" y="3476982"/>
            <a:ext cx="3410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1. </a:t>
            </a:r>
            <a:r>
              <a:rPr lang="en-US" sz="2200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اختيار</a:t>
            </a:r>
            <a:r>
              <a:rPr lang="en-US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المنتجات وطلب الدفع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7025" y="3967401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يقوم المستخدم بتحديد المنتجات المطلوبة من الموقع التجاري ثم يطلب صفحة الدفع.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2683192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8" name="Text 6"/>
          <p:cNvSpPr/>
          <p:nvPr/>
        </p:nvSpPr>
        <p:spPr>
          <a:xfrm>
            <a:off x="4132183" y="3136821"/>
            <a:ext cx="2871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2. </a:t>
            </a:r>
            <a:r>
              <a:rPr lang="ar-SY" sz="2200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إ</a:t>
            </a:r>
            <a:r>
              <a:rPr lang="en-US" sz="2200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رسال</a:t>
            </a:r>
            <a:r>
              <a:rPr lang="en-US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الطلب إلى البنك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0604" y="362723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يتم إرسال تفاصيل طلب الدفع بشكل آمن إلى بوابة الدفع الخاصة بالبنك المتعامل معه.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00211" y="5430203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10774561" y="5883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3. </a:t>
            </a:r>
            <a:r>
              <a:rPr lang="en-US" sz="2200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إشعار</a:t>
            </a:r>
            <a:r>
              <a:rPr lang="en-US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الدفع الفوري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7025" y="637424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يرسل البنك إشعارًا فوريًا بالدفع إلى الهاتف المسجل لصاحب البطاقة البنكية.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3790" y="5090041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14" name="Text 12"/>
          <p:cNvSpPr/>
          <p:nvPr/>
        </p:nvSpPr>
        <p:spPr>
          <a:xfrm>
            <a:off x="3659267" y="5543669"/>
            <a:ext cx="3344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Y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4. </a:t>
            </a:r>
            <a:r>
              <a:rPr lang="en-US" sz="2200" dirty="0" err="1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المصادقة</a:t>
            </a:r>
            <a:r>
              <a:rPr lang="en-US" sz="2200" dirty="0" smtClean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والموافقة/الرفض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604" y="6034088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يستخدم </a:t>
            </a:r>
            <a:r>
              <a:rPr lang="en-US" sz="175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المستخدم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b="1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PassKey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للمصادقة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على هويته، ثم يوافق أو يرفض المعاملة، مما يكمل عملية الدفع بأمان.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16" y="7421943"/>
            <a:ext cx="3562847" cy="79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r="12952"/>
          <a:stretch/>
        </p:blipFill>
        <p:spPr bwMode="auto">
          <a:xfrm>
            <a:off x="1" y="1143000"/>
            <a:ext cx="14630400" cy="75148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4630399" cy="1143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lvl="0" algn="ctr" defTabSz="548640">
              <a:spcBef>
                <a:spcPct val="0"/>
              </a:spcBef>
              <a:buNone/>
              <a:defRPr sz="5280">
                <a:solidFill>
                  <a:sysClr val="windowText" lastClr="000000"/>
                </a:solidFill>
              </a:defRPr>
            </a:lvl1pPr>
          </a:lstStyle>
          <a:p>
            <a:r>
              <a:rPr lang="ar-SY" dirty="0"/>
              <a:t>مخطط التدفق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80277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3612" y="603290"/>
            <a:ext cx="8793361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معمارية النظام: التطبيق المصرفي (Flutter)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3427" y="1732955"/>
            <a:ext cx="76745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rtl="1">
              <a:lnSpc>
                <a:spcPts val="2550"/>
              </a:lnSpc>
            </a:pP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يعتمد التطبيق </a:t>
            </a:r>
            <a:r>
              <a:rPr lang="en-US" sz="160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المصرفي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عل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ى 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Clean Architecture 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لضمان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سهولة الصيانة، التوسع، واختبار الأجزاء المختلفة من التطبيق بشكل منفصل. هذا النمط يعزل منطق الأعمال عن واجهة المستخدم وتفاصيل البيانات.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3427" y="2944535"/>
            <a:ext cx="3734991" cy="2614374"/>
          </a:xfrm>
          <a:prstGeom prst="roundRect">
            <a:avLst>
              <a:gd name="adj" fmla="val 1173"/>
            </a:avLst>
          </a:prstGeom>
          <a:solidFill>
            <a:srgbClr val="F2F2F2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0718" y="3171825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Domain Layer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80718" y="3695700"/>
            <a:ext cx="3280410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rtl="1">
              <a:lnSpc>
                <a:spcPts val="2550"/>
              </a:lnSpc>
            </a:pPr>
            <a:r>
              <a:rPr lang="en-US" sz="16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منطق </a:t>
            </a:r>
            <a:r>
              <a:rPr lang="en-US" sz="1600" b="1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الأعمال</a:t>
            </a:r>
            <a:r>
              <a:rPr lang="en-US" sz="16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الأساسي</a:t>
            </a:r>
            <a:r>
              <a:rPr lang="ar-SY" sz="160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يحتوي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على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الكيانا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</a:t>
            </a:r>
            <a:r>
              <a:rPr lang="ar-SY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(Entities)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وقواعد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استخدام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الحالات</a:t>
            </a:r>
            <a:r>
              <a:rPr lang="ar-SY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 Cases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التي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تحدد ما يفعله التطبيق.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692848" y="2944535"/>
            <a:ext cx="3735110" cy="2614374"/>
          </a:xfrm>
          <a:prstGeom prst="roundRect">
            <a:avLst>
              <a:gd name="adj" fmla="val 1173"/>
            </a:avLst>
          </a:prstGeom>
          <a:solidFill>
            <a:srgbClr val="F2F2F2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920139" y="3171825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Data Layer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920139" y="3695700"/>
            <a:ext cx="3280529" cy="163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مصادر البيانات: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مسؤولة عن جلب البيانات من مصادرها المختلفة مثل Firebase، الواجهات البرمجية (Web API)، والتخزين المحلي (Local Storage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53427" y="5763339"/>
            <a:ext cx="7674531" cy="1632823"/>
          </a:xfrm>
          <a:prstGeom prst="roundRect">
            <a:avLst>
              <a:gd name="adj" fmla="val 1879"/>
            </a:avLst>
          </a:prstGeom>
          <a:solidFill>
            <a:srgbClr val="F2F2F2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0718" y="599063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Presentation Layer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0718" y="6514505"/>
            <a:ext cx="721995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واجهة المستخدم: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تتعامل مع عرض البيانات والتفاعل مع </a:t>
            </a:r>
            <a:r>
              <a:rPr lang="en-US" sz="160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المستخدمين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باستخدام</a:t>
            </a:r>
            <a:r>
              <a:rPr lang="ar-SY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Flutter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وإدارة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الحالة (Bloc/Provider</a:t>
            </a:r>
            <a:r>
              <a:rPr lang="en-US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</a:t>
            </a:r>
            <a:r>
              <a:rPr lang="ar-SY" sz="160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50" y="1779032"/>
            <a:ext cx="4950023" cy="495002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34450" y="6959084"/>
            <a:ext cx="495002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بنية Clean Architecture </a:t>
            </a:r>
            <a:r>
              <a:rPr lang="ar-SY" sz="12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في</a:t>
            </a:r>
            <a:r>
              <a:rPr lang="en-US" sz="12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2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تطبيق Flutter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605" y="7572283"/>
            <a:ext cx="4086795" cy="657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"/>
          <p:cNvSpPr/>
          <p:nvPr/>
        </p:nvSpPr>
        <p:spPr>
          <a:xfrm>
            <a:off x="5204350" y="3321268"/>
            <a:ext cx="4410560" cy="3384331"/>
          </a:xfrm>
          <a:prstGeom prst="roundRect">
            <a:avLst>
              <a:gd name="adj" fmla="val 1173"/>
            </a:avLst>
          </a:prstGeom>
          <a:solidFill>
            <a:srgbClr val="F2F2F2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7" name="Shape 2"/>
          <p:cNvSpPr/>
          <p:nvPr/>
        </p:nvSpPr>
        <p:spPr>
          <a:xfrm>
            <a:off x="697468" y="3321268"/>
            <a:ext cx="4410560" cy="3384331"/>
          </a:xfrm>
          <a:prstGeom prst="roundRect">
            <a:avLst>
              <a:gd name="adj" fmla="val 1173"/>
            </a:avLst>
          </a:prstGeom>
          <a:solidFill>
            <a:srgbClr val="F2F2F2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283041" y="1337786"/>
            <a:ext cx="85535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معمارية النظام: الموقع التجاري (MVC)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001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يعتمد الموقع التجاري على نمط 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Model-View-Controller (MVC)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الذي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يوفر هيكلاً منظماً لتطوير تطبيقات الويب، ويفصل بين منطق العمل، عرض البيانات، ومعالجتها.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19" name="Shape 2"/>
          <p:cNvSpPr/>
          <p:nvPr/>
        </p:nvSpPr>
        <p:spPr>
          <a:xfrm>
            <a:off x="9677995" y="3321267"/>
            <a:ext cx="4410560" cy="3384331"/>
          </a:xfrm>
          <a:prstGeom prst="roundRect">
            <a:avLst>
              <a:gd name="adj" fmla="val 1173"/>
            </a:avLst>
          </a:prstGeom>
          <a:solidFill>
            <a:srgbClr val="F2F2F2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Model (النموذج)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82203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قاعدة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b="1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البيانات</a:t>
            </a:r>
            <a:r>
              <a:rPr lang="ar-SY" sz="175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يمثل البيانات ومنطق الأعمال </a:t>
            </a:r>
            <a:r>
              <a:rPr lang="en-US" sz="175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المتعلق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بها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يستخدم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ORM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(Object-Relational Mapping) للتعامل مع قواعد </a:t>
            </a:r>
            <a:r>
              <a:rPr lang="en-US" sz="175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البيانات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(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مثل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منتجات، مستخدمين،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طلبات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8114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View (العرض)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5893" y="482203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واجهة المستخدم: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مسؤول عن تقديم البيانات للمستخدم. يتكون من صفحات 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HTML/CSS/JS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التي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تسمح للمستخدم بالتفاعل مع الطلبات وعمليات الدفع.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8114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Controller (المتحكم)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995" y="482203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منطق</a:t>
            </a:r>
            <a:r>
              <a:rPr lang="en-US" sz="175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b="1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التحكم</a:t>
            </a:r>
            <a:r>
              <a:rPr lang="ar-SY" sz="175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يستقبل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طلبات المستخدم، يعالجها، ويقوم بالربط بين View و 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Model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يحتوي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على منطق الأعمال الرئيسي وتوجيه الطلبات.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93790" y="69890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يسهم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نمط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MVC</a:t>
            </a:r>
            <a:r>
              <a:rPr lang="ar-SY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في الحفاظ على مرونة النظام وقابليته للتوسع، مما يسهل إدارة التطوير والتعديلات المستقبلية.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0342" y="7529993"/>
            <a:ext cx="3820058" cy="676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843"/>
            <a:ext cx="14630399" cy="733475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4630399" cy="11430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lvl="0" algn="ctr" defTabSz="548640">
              <a:spcBef>
                <a:spcPct val="0"/>
              </a:spcBef>
              <a:buNone/>
              <a:defRPr sz="5280">
                <a:solidFill>
                  <a:sysClr val="windowText" lastClr="000000"/>
                </a:solidFill>
              </a:defRPr>
            </a:lvl1pPr>
          </a:lstStyle>
          <a:p>
            <a:r>
              <a:rPr lang="ar-SY" dirty="0"/>
              <a:t>تصميم قواعد البيانات للموقع التجاري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5022" y="925116"/>
            <a:ext cx="8931235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350"/>
              </a:lnSpc>
              <a:buNone/>
            </a:pPr>
            <a:r>
              <a:rPr lang="en-US" sz="42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شرح جداول قواعد البيانات للموقع التجاري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4143" y="2153126"/>
            <a:ext cx="628471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الجداول الرئيسية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4143" y="2712482"/>
            <a:ext cx="62847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User:</a:t>
            </a: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بيانات المستخدمين (id, email, password).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4143" y="3138130"/>
            <a:ext cx="62847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Product:</a:t>
            </a: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تفاصيل المنتجات (id, title, price, imageUrl, description, user_id).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4143" y="3913108"/>
            <a:ext cx="62847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Cart:</a:t>
            </a: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عناصر عربة التسوق لكل مستخدم (id, user_id).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4143" y="4338757"/>
            <a:ext cx="62847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CartItem:</a:t>
            </a: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تفاصيل المنتجات في العربة (id, quantity, cart_id, product_id).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4143" y="5113734"/>
            <a:ext cx="62847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OrderItem:</a:t>
            </a: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تفاصيل طلبات العميل (id, quantity, order_id, product_id).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02906" y="2153126"/>
            <a:ext cx="627097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العلاقات بين الجداول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9163" y="2712482"/>
            <a:ext cx="6284714" cy="327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Product</a:t>
            </a:r>
            <a:r>
              <a:rPr lang="en-US" sz="170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9163" y="3361848"/>
            <a:ext cx="6284714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User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0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Cart: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9163" y="3922752"/>
            <a:ext cx="6284714" cy="43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Cart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CartItem</a:t>
            </a:r>
            <a:r>
              <a:rPr lang="en-US" sz="170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9163" y="4508300"/>
            <a:ext cx="6284714" cy="314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CartItem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Product</a:t>
            </a:r>
            <a:r>
              <a:rPr lang="en-US" sz="170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9163" y="5221402"/>
            <a:ext cx="6284714" cy="391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Order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OrderItem</a:t>
            </a:r>
            <a:r>
              <a:rPr lang="en-US" sz="170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9163" y="5999508"/>
            <a:ext cx="6284714" cy="327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OrderItem </a:t>
            </a: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↔</a:t>
            </a:r>
            <a:r>
              <a:rPr lang="en-US" sz="1700" b="1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Product</a:t>
            </a:r>
            <a:r>
              <a:rPr lang="en-US" sz="1700" b="1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4143" y="6955036"/>
            <a:ext cx="131021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تضمن هذه العلاقات تكامل البيانات وتسهل استرجاع المعلومات المتعلقة بالمنتجات، المستخدمين، وعمليات الشراء بسلاسة.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89163" y="3049428"/>
            <a:ext cx="60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SY" dirty="0" smtClean="0"/>
              <a:t>يمكن أن يمتلك المستخدم عدة منتجات عبر (</a:t>
            </a:r>
            <a:r>
              <a:rPr lang="en-US" dirty="0" err="1" smtClean="0"/>
              <a:t>user_id</a:t>
            </a:r>
            <a:r>
              <a:rPr lang="ar-SY" dirty="0" smtClean="0"/>
              <a:t>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589163" y="3626325"/>
            <a:ext cx="6063775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ts val="2750"/>
              </a:lnSpc>
              <a:buSzPct val="100000"/>
            </a:pPr>
            <a:r>
              <a:rPr lang="ar-SY" dirty="0" smtClean="0">
                <a:latin typeface="Arial" panose="020B0604020202020204" pitchFamily="34" charset="0"/>
              </a:rPr>
              <a:t>لكل مستخدم عربة تسوق خاصة به عبر</a:t>
            </a:r>
            <a:r>
              <a:rPr lang="ar-SY" dirty="0" smtClean="0"/>
              <a:t>(</a:t>
            </a:r>
            <a:r>
              <a:rPr lang="en-US" dirty="0" err="1" smtClean="0"/>
              <a:t>user_id</a:t>
            </a:r>
            <a:r>
              <a:rPr lang="ar-SY" dirty="0" smtClean="0"/>
              <a:t>)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589162" y="4158900"/>
            <a:ext cx="6063775" cy="41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ts val="2750"/>
              </a:lnSpc>
              <a:buSzPct val="100000"/>
            </a:pP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كل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عربة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تحتوي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على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عدة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عناصر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عبر (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cart_id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92923" y="4772682"/>
            <a:ext cx="6063776" cy="41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ts val="2750"/>
              </a:lnSpc>
              <a:buSzPct val="100000"/>
            </a:pP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كل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عنصر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في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العربة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يشير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إلى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منتج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معين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عبر (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product_id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02906" y="5540608"/>
            <a:ext cx="6063776" cy="41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ts val="2750"/>
              </a:lnSpc>
              <a:buSzPct val="100000"/>
            </a:pP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كل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طلب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يحتوي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على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عدة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عناصر</a:t>
            </a:r>
            <a:r>
              <a:rPr lang="ar-SY" dirty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لطلب شراء عبر (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order_id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89163" y="6303586"/>
            <a:ext cx="6031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كل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عنصر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طلب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يشير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إلى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منتج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معين</a:t>
            </a:r>
            <a:r>
              <a:rPr lang="en-US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عبر (</a:t>
            </a:r>
            <a:r>
              <a:rPr lang="en-US" dirty="0" err="1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product_id</a:t>
            </a:r>
            <a:r>
              <a:rPr lang="ar-SY" dirty="0" smtClean="0">
                <a:solidFill>
                  <a:srgbClr val="161613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)</a:t>
            </a:r>
            <a:endParaRPr lang="en-US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817" y="7534090"/>
            <a:ext cx="2667372" cy="590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/>
          </p:cNvPicPr>
          <p:nvPr/>
        </p:nvPicPr>
        <p:blipFill rotWithShape="1">
          <a:blip r:embed="rId3"/>
          <a:srcRect l="2750" r="955" b="7000"/>
          <a:stretch/>
        </p:blipFill>
        <p:spPr>
          <a:xfrm>
            <a:off x="-73572" y="1371600"/>
            <a:ext cx="14703972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4630399" cy="137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548640" rtl="0" eaLnBrk="1" latinLnBrk="0" hangingPunct="1">
              <a:spcBef>
                <a:spcPct val="0"/>
              </a:spcBef>
              <a:buNone/>
              <a:defRPr sz="52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ar-SY" dirty="0">
                <a:solidFill>
                  <a:sysClr val="windowText" lastClr="000000"/>
                </a:solidFill>
              </a:rPr>
              <a:t>تصميم قواعد المعطيات لتطبيق البنك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F2F2"/>
        </a:solidFill>
        <a:ln w="22860">
          <a:solidFill>
            <a:srgbClr val="D3D1C9"/>
          </a:solidFill>
          <a:prstDash val="solid"/>
        </a:ln>
      </a:spPr>
      <a:bodyPr/>
      <a:lstStyle/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1309</Words>
  <Application>Microsoft Office PowerPoint</Application>
  <PresentationFormat>Custom</PresentationFormat>
  <Paragraphs>134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Barlow Bold</vt:lpstr>
      <vt:lpstr>DM Sans Medium</vt:lpstr>
      <vt:lpstr>Inter</vt:lpstr>
      <vt:lpstr>Calibri</vt:lpstr>
      <vt:lpstr>Arial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الأدوات والتقنيات المستخدمة</vt:lpstr>
      <vt:lpstr>آليات التنفيذ والتكويد البرمجي</vt:lpstr>
      <vt:lpstr>الاختبارات والخوارزميات والبنى البرمجية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Ismail</dc:creator>
  <cp:lastModifiedBy>Ismail</cp:lastModifiedBy>
  <cp:revision>29</cp:revision>
  <dcterms:created xsi:type="dcterms:W3CDTF">2025-08-02T23:03:20Z</dcterms:created>
  <dcterms:modified xsi:type="dcterms:W3CDTF">2025-08-03T00:55:51Z</dcterms:modified>
</cp:coreProperties>
</file>